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3"/>
  </p:notes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8" r:id="rId15"/>
    <p:sldId id="299" r:id="rId16"/>
    <p:sldId id="297" r:id="rId17"/>
    <p:sldId id="303" r:id="rId18"/>
    <p:sldId id="304" r:id="rId19"/>
    <p:sldId id="300" r:id="rId20"/>
    <p:sldId id="305" r:id="rId21"/>
    <p:sldId id="28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5B"/>
    <a:srgbClr val="0B0B61"/>
    <a:srgbClr val="002B4F"/>
    <a:srgbClr val="16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2" autoAdjust="0"/>
    <p:restoredTop sz="96376" autoAdjust="0"/>
  </p:normalViewPr>
  <p:slideViewPr>
    <p:cSldViewPr snapToGrid="0" snapToObjects="1">
      <p:cViewPr>
        <p:scale>
          <a:sx n="100" d="100"/>
          <a:sy n="100" d="100"/>
        </p:scale>
        <p:origin x="-1664" y="-1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89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>
            <a:off x="-17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89CBFF"/>
              </a:buClr>
              <a:buFont typeface="Arial Narrow"/>
              <a:buNone/>
              <a:defRPr sz="2700" b="0" i="0" u="none" strike="noStrike" cap="none">
                <a:solidFill>
                  <a:srgbClr val="89CB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 b="0" i="0" u="none" strike="noStrike" cap="none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5772" y="29991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iPad_H.png"/>
          <p:cNvPicPr preferRelativeResize="0"/>
          <p:nvPr/>
        </p:nvPicPr>
        <p:blipFill rotWithShape="1">
          <a:blip r:embed="rId2">
            <a:alphaModFix/>
          </a:blip>
          <a:srcRect r="19044"/>
          <a:stretch/>
        </p:blipFill>
        <p:spPr>
          <a:xfrm>
            <a:off x="2919479" y="507999"/>
            <a:ext cx="622440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>
            <a:spLocks noGrp="1"/>
          </p:cNvSpPr>
          <p:nvPr>
            <p:ph type="pic" idx="4"/>
          </p:nvPr>
        </p:nvSpPr>
        <p:spPr>
          <a:xfrm>
            <a:off x="4615316" y="927099"/>
            <a:ext cx="4333499" cy="3238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9" name="Shape 25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813829">
            <a:off x="1382345" y="-260387"/>
            <a:ext cx="10030185" cy="73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>
            <a:spLocks noGrp="1"/>
          </p:cNvSpPr>
          <p:nvPr>
            <p:ph type="pic" idx="4"/>
          </p:nvPr>
        </p:nvSpPr>
        <p:spPr>
          <a:xfrm rot="-427140">
            <a:off x="3374927" y="1286442"/>
            <a:ext cx="5676561" cy="4250992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20520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1" name="Shape 271"/>
          <p:cNvGrpSpPr/>
          <p:nvPr/>
        </p:nvGrpSpPr>
        <p:grpSpPr>
          <a:xfrm>
            <a:off x="5748324" y="394851"/>
            <a:ext cx="2069880" cy="4253266"/>
            <a:chOff x="3739073" y="951229"/>
            <a:chExt cx="1665900" cy="3421500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39073" y="951229"/>
              <a:ext cx="1665900" cy="342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850639" y="1361440"/>
              <a:ext cx="1442700" cy="25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4" name="Shape 274"/>
          <p:cNvSpPr>
            <a:spLocks noGrp="1"/>
          </p:cNvSpPr>
          <p:nvPr>
            <p:ph type="pic" idx="4"/>
          </p:nvPr>
        </p:nvSpPr>
        <p:spPr>
          <a:xfrm>
            <a:off x="5871961" y="883919"/>
            <a:ext cx="1820100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702620" y="323824"/>
            <a:ext cx="4061807" cy="4819589"/>
            <a:chOff x="-6725" y="495437"/>
            <a:chExt cx="3148200" cy="37338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l="10068" r="22198" b="19672"/>
            <a:stretch/>
          </p:blipFill>
          <p:spPr>
            <a:xfrm>
              <a:off x="-6725" y="495437"/>
              <a:ext cx="3148200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1046900" y="944053"/>
              <a:ext cx="1481399" cy="26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6" name="Shape 286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>
            <a:spLocks noGrp="1"/>
          </p:cNvSpPr>
          <p:nvPr>
            <p:ph type="pic" idx="4"/>
          </p:nvPr>
        </p:nvSpPr>
        <p:spPr>
          <a:xfrm>
            <a:off x="6036975" y="883919"/>
            <a:ext cx="1947300" cy="3472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1669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4147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4147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Shape 296"/>
          <p:cNvCxnSpPr/>
          <p:nvPr/>
        </p:nvCxnSpPr>
        <p:spPr>
          <a:xfrm>
            <a:off x="431565" y="2096400"/>
            <a:ext cx="24348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Shape 297" descr="iPhone_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8487" y="1640083"/>
            <a:ext cx="5052300" cy="2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4170472" y="1837616"/>
            <a:ext cx="3566399" cy="2011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558" y="1000607"/>
            <a:ext cx="2994000" cy="3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>
            <a:spLocks noGrp="1"/>
          </p:cNvSpPr>
          <p:nvPr>
            <p:ph type="pic" idx="4"/>
          </p:nvPr>
        </p:nvSpPr>
        <p:spPr>
          <a:xfrm>
            <a:off x="5275372" y="1358899"/>
            <a:ext cx="2213700" cy="26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9303" y="378422"/>
            <a:ext cx="2307600" cy="4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>
            <a:spLocks noGrp="1"/>
          </p:cNvSpPr>
          <p:nvPr>
            <p:ph type="pic" idx="4"/>
          </p:nvPr>
        </p:nvSpPr>
        <p:spPr>
          <a:xfrm>
            <a:off x="5757721" y="1460499"/>
            <a:ext cx="1684199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reensho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6699" y="1090327"/>
            <a:ext cx="5458500" cy="3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8230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664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664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31565" y="2096400"/>
            <a:ext cx="2686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>
            <a:spLocks noGrp="1"/>
          </p:cNvSpPr>
          <p:nvPr>
            <p:ph type="pic" idx="4"/>
          </p:nvPr>
        </p:nvSpPr>
        <p:spPr>
          <a:xfrm>
            <a:off x="3347708" y="1787233"/>
            <a:ext cx="5425200" cy="2744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3">
    <p:bg>
      <p:bgPr>
        <a:solidFill>
          <a:srgbClr val="89C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338" name="Shape 338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ag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 flipH="1">
            <a:off x="0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23709" y="3984540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23707" y="38294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5772" y="34436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406188" y="2031999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25000"/>
              <a:buFont typeface="Arial Narrow"/>
              <a:buNone/>
            </a:pPr>
            <a:r>
              <a:rPr lang="en" sz="3000" b="1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1" y="1863642"/>
            <a:ext cx="82296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 Lis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60886" y="1877519"/>
            <a:ext cx="8208300" cy="917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203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2032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4064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406400" marR="0" lvl="3" indent="-1270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5969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15900" marR="0" lvl="5" indent="-152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8001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hree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465137" y="1860551"/>
            <a:ext cx="61278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2625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6746875" y="1858565"/>
            <a:ext cx="19353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bg>
      <p:bgPr>
        <a:solidFill>
          <a:srgbClr val="16153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Shape 3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68550" tIns="68550" rIns="68550" bIns="6855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01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53" tIns="34276" rIns="68553" bIns="34276" rtlCol="0" anchor="ctr"/>
          <a:lstStyle/>
          <a:p>
            <a:pPr algn="l"/>
            <a:endParaRPr lang="en-US" sz="1300" dirty="0" smtClean="0">
              <a:latin typeface="Arial Narrow"/>
              <a:cs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7" y="851664"/>
            <a:ext cx="4540154" cy="1396476"/>
          </a:xfr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4500" b="1" i="0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64806" y="4918033"/>
            <a:ext cx="894634" cy="61555"/>
          </a:xfrm>
          <a:prstGeom prst="rect">
            <a:avLst/>
          </a:prstGeom>
          <a:noFill/>
        </p:spPr>
        <p:txBody>
          <a:bodyPr wrap="none" lIns="91388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12131" y="4922253"/>
            <a:ext cx="1041718" cy="61555"/>
          </a:xfrm>
          <a:prstGeom prst="rect">
            <a:avLst/>
          </a:prstGeom>
        </p:spPr>
        <p:txBody>
          <a:bodyPr wrap="square" lIns="91388" tIns="0" rIns="91388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b="1" dirty="0" smtClean="0">
                <a:solidFill>
                  <a:srgbClr val="FFFFFF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400" b="1" dirty="0">
              <a:solidFill>
                <a:srgbClr val="FFFFFF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492598" y="4905315"/>
            <a:ext cx="188399" cy="92333"/>
          </a:xfrm>
          <a:prstGeom prst="rect">
            <a:avLst/>
          </a:prstGeom>
        </p:spPr>
        <p:txBody>
          <a:bodyPr vert="horz" wrap="none" lIns="91388" tIns="0" rIns="0" bIns="0" rtlCol="0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4505360" y="4882754"/>
            <a:ext cx="133281" cy="141684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8553" tIns="34276" rIns="68553" bIns="34276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377" y="3319718"/>
            <a:ext cx="4564751" cy="161583"/>
          </a:xfrm>
        </p:spPr>
        <p:txBody>
          <a:bodyPr/>
          <a:lstStyle>
            <a:lvl1pPr>
              <a:defRPr sz="1000" cap="none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Summary of the section can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15969"/>
            <a:ext cx="266561" cy="253887"/>
          </a:xfrm>
          <a:prstGeom prst="rect">
            <a:avLst/>
          </a:prstGeom>
          <a:solidFill>
            <a:srgbClr val="EC008B"/>
          </a:solidFill>
        </p:spPr>
        <p:txBody>
          <a:bodyPr lIns="68553" tIns="34276" rIns="68553" bIns="34276" rtlCol="0" anchor="ctr">
            <a:spAutoFit/>
          </a:bodyPr>
          <a:lstStyle/>
          <a:p>
            <a:pPr algn="l"/>
            <a:endParaRPr lang="en-US" sz="1200" dirty="0" err="1">
              <a:solidFill>
                <a:schemeClr val="tx2"/>
              </a:solidFill>
              <a:latin typeface="Arial Narrow"/>
              <a:ea typeface="Roboto Light" panose="02000000000000000000" pitchFamily="2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06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25539" y="1688586"/>
            <a:ext cx="7974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1137785" y="2157807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52555" y="2387945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1657598" y="1676052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2582270" y="2163410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1879038" y="2381249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397924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9"/>
          </p:nvPr>
        </p:nvSpPr>
        <p:spPr>
          <a:xfrm>
            <a:off x="3260972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3"/>
          </p:nvPr>
        </p:nvSpPr>
        <p:spPr>
          <a:xfrm>
            <a:off x="3024706" y="1681633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4"/>
          </p:nvPr>
        </p:nvSpPr>
        <p:spPr>
          <a:xfrm>
            <a:off x="1037940" y="2161926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5"/>
          </p:nvPr>
        </p:nvSpPr>
        <p:spPr>
          <a:xfrm>
            <a:off x="2484892" y="216795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6"/>
          </p:nvPr>
        </p:nvSpPr>
        <p:spPr>
          <a:xfrm>
            <a:off x="388726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7"/>
          </p:nvPr>
        </p:nvSpPr>
        <p:spPr>
          <a:xfrm>
            <a:off x="536875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8"/>
          </p:nvPr>
        </p:nvSpPr>
        <p:spPr>
          <a:xfrm>
            <a:off x="465048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9"/>
          </p:nvPr>
        </p:nvSpPr>
        <p:spPr>
          <a:xfrm>
            <a:off x="441421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0"/>
          </p:nvPr>
        </p:nvSpPr>
        <p:spPr>
          <a:xfrm>
            <a:off x="527677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1"/>
          </p:nvPr>
        </p:nvSpPr>
        <p:spPr>
          <a:xfrm>
            <a:off x="676621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2"/>
          </p:nvPr>
        </p:nvSpPr>
        <p:spPr>
          <a:xfrm>
            <a:off x="6047943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3"/>
          </p:nvPr>
        </p:nvSpPr>
        <p:spPr>
          <a:xfrm>
            <a:off x="5811675" y="1681633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4"/>
          </p:nvPr>
        </p:nvSpPr>
        <p:spPr>
          <a:xfrm>
            <a:off x="667423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5"/>
          </p:nvPr>
        </p:nvSpPr>
        <p:spPr>
          <a:xfrm>
            <a:off x="818562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6"/>
          </p:nvPr>
        </p:nvSpPr>
        <p:spPr>
          <a:xfrm>
            <a:off x="746735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7"/>
          </p:nvPr>
        </p:nvSpPr>
        <p:spPr>
          <a:xfrm>
            <a:off x="723108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8"/>
          </p:nvPr>
        </p:nvSpPr>
        <p:spPr>
          <a:xfrm>
            <a:off x="8093643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9"/>
          </p:nvPr>
        </p:nvSpPr>
        <p:spPr>
          <a:xfrm>
            <a:off x="225539" y="3208819"/>
            <a:ext cx="797400" cy="761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0"/>
          </p:nvPr>
        </p:nvSpPr>
        <p:spPr>
          <a:xfrm>
            <a:off x="1129430" y="3678041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1"/>
          </p:nvPr>
        </p:nvSpPr>
        <p:spPr>
          <a:xfrm>
            <a:off x="452555" y="3908178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2"/>
          </p:nvPr>
        </p:nvSpPr>
        <p:spPr>
          <a:xfrm>
            <a:off x="1657598" y="3196286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3"/>
          </p:nvPr>
        </p:nvSpPr>
        <p:spPr>
          <a:xfrm>
            <a:off x="2582270" y="3683643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4"/>
          </p:nvPr>
        </p:nvSpPr>
        <p:spPr>
          <a:xfrm>
            <a:off x="1879038" y="3901482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5"/>
          </p:nvPr>
        </p:nvSpPr>
        <p:spPr>
          <a:xfrm>
            <a:off x="397924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6"/>
          </p:nvPr>
        </p:nvSpPr>
        <p:spPr>
          <a:xfrm>
            <a:off x="3260972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37"/>
          </p:nvPr>
        </p:nvSpPr>
        <p:spPr>
          <a:xfrm>
            <a:off x="3024706" y="3201866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8"/>
          </p:nvPr>
        </p:nvSpPr>
        <p:spPr>
          <a:xfrm>
            <a:off x="1037940" y="3682160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9"/>
          </p:nvPr>
        </p:nvSpPr>
        <p:spPr>
          <a:xfrm>
            <a:off x="2484892" y="3688185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0"/>
          </p:nvPr>
        </p:nvSpPr>
        <p:spPr>
          <a:xfrm>
            <a:off x="388726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1"/>
          </p:nvPr>
        </p:nvSpPr>
        <p:spPr>
          <a:xfrm>
            <a:off x="536875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2"/>
          </p:nvPr>
        </p:nvSpPr>
        <p:spPr>
          <a:xfrm>
            <a:off x="465048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43"/>
          </p:nvPr>
        </p:nvSpPr>
        <p:spPr>
          <a:xfrm>
            <a:off x="441421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4"/>
          </p:nvPr>
        </p:nvSpPr>
        <p:spPr>
          <a:xfrm>
            <a:off x="527677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5"/>
          </p:nvPr>
        </p:nvSpPr>
        <p:spPr>
          <a:xfrm>
            <a:off x="676621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6"/>
          </p:nvPr>
        </p:nvSpPr>
        <p:spPr>
          <a:xfrm>
            <a:off x="6047943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7"/>
          </p:nvPr>
        </p:nvSpPr>
        <p:spPr>
          <a:xfrm>
            <a:off x="5811675" y="3201866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8"/>
          </p:nvPr>
        </p:nvSpPr>
        <p:spPr>
          <a:xfrm>
            <a:off x="667423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9"/>
          </p:nvPr>
        </p:nvSpPr>
        <p:spPr>
          <a:xfrm>
            <a:off x="818562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50"/>
          </p:nvPr>
        </p:nvSpPr>
        <p:spPr>
          <a:xfrm>
            <a:off x="746735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51"/>
          </p:nvPr>
        </p:nvSpPr>
        <p:spPr>
          <a:xfrm>
            <a:off x="723108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2"/>
          </p:nvPr>
        </p:nvSpPr>
        <p:spPr>
          <a:xfrm>
            <a:off x="8093643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15597" y="1351650"/>
            <a:ext cx="797399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15597" y="2163903"/>
            <a:ext cx="800100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15597" y="2976157"/>
            <a:ext cx="804899" cy="5078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1196250" y="1643035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6"/>
          </p:nvPr>
        </p:nvSpPr>
        <p:spPr>
          <a:xfrm>
            <a:off x="1196250" y="245209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7"/>
          </p:nvPr>
        </p:nvSpPr>
        <p:spPr>
          <a:xfrm>
            <a:off x="1196250" y="325911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8"/>
          </p:nvPr>
        </p:nvSpPr>
        <p:spPr>
          <a:xfrm>
            <a:off x="1568426" y="154636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9"/>
          </p:nvPr>
        </p:nvSpPr>
        <p:spPr>
          <a:xfrm>
            <a:off x="1568426" y="236205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3"/>
          </p:nvPr>
        </p:nvSpPr>
        <p:spPr>
          <a:xfrm>
            <a:off x="1568426" y="3169076"/>
            <a:ext cx="4981500" cy="1847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2">
    <p:bg>
      <p:bgPr>
        <a:solidFill>
          <a:srgbClr val="89CB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195" name="Shape 195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ourc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85522" y="4611495"/>
            <a:ext cx="8158800" cy="115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c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 descr="iMac.png"/>
          <p:cNvPicPr preferRelativeResize="0"/>
          <p:nvPr/>
        </p:nvPicPr>
        <p:blipFill rotWithShape="1">
          <a:blip r:embed="rId2">
            <a:alphaModFix/>
          </a:blip>
          <a:srcRect r="22277" b="9177"/>
          <a:stretch/>
        </p:blipFill>
        <p:spPr>
          <a:xfrm>
            <a:off x="2355810" y="619103"/>
            <a:ext cx="6788100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53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535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pic" idx="4"/>
          </p:nvPr>
        </p:nvSpPr>
        <p:spPr>
          <a:xfrm>
            <a:off x="3878898" y="853440"/>
            <a:ext cx="5780699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Mac Boo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MacBookPro.png"/>
          <p:cNvPicPr preferRelativeResize="0"/>
          <p:nvPr/>
        </p:nvPicPr>
        <p:blipFill rotWithShape="1">
          <a:blip r:embed="rId2">
            <a:alphaModFix/>
          </a:blip>
          <a:srcRect r="13166"/>
          <a:stretch/>
        </p:blipFill>
        <p:spPr>
          <a:xfrm>
            <a:off x="3081480" y="716280"/>
            <a:ext cx="6062400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>
            <a:spLocks noGrp="1"/>
          </p:cNvSpPr>
          <p:nvPr>
            <p:ph type="pic" idx="4"/>
          </p:nvPr>
        </p:nvSpPr>
        <p:spPr>
          <a:xfrm>
            <a:off x="3904487" y="977900"/>
            <a:ext cx="5539499" cy="33021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8" name="Shape 238"/>
          <p:cNvSpPr>
            <a:spLocks noGrp="1"/>
          </p:cNvSpPr>
          <p:nvPr>
            <p:ph type="pic" idx="4"/>
          </p:nvPr>
        </p:nvSpPr>
        <p:spPr>
          <a:xfrm>
            <a:off x="4716863" y="723900"/>
            <a:ext cx="2658000" cy="3505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07" y="332480"/>
            <a:ext cx="6210599" cy="4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4587" y="364662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SzPct val="37037"/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4025" y="1863728"/>
            <a:ext cx="8229600" cy="1329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25000"/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83333"/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1" name="Shape 11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" sz="400" b="0" i="0" u="none" strike="noStrike" cap="none">
                <a:solidFill>
                  <a:srgbClr val="EC008B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9172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 rot="5400000">
            <a:off x="389342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 rot="5400000">
            <a:off x="8610251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-215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9172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 rot="5400000">
            <a:off x="389342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 rot="5400000">
            <a:off x="860775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-215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 rot="5400000">
            <a:off x="2362651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 rot="5400000">
            <a:off x="2472103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 rot="5400000">
            <a:off x="4446997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rot="5400000">
            <a:off x="4550104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rot="5400000">
            <a:off x="652499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6634869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72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9172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9172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72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-215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-215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/>
          <p:cNvCxnSpPr/>
          <p:nvPr/>
        </p:nvCxnSpPr>
        <p:spPr>
          <a:xfrm>
            <a:off x="-215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-215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Shape 35"/>
          <p:cNvGrpSpPr/>
          <p:nvPr/>
        </p:nvGrpSpPr>
        <p:grpSpPr>
          <a:xfrm>
            <a:off x="4515356" y="-220500"/>
            <a:ext cx="103680" cy="180000"/>
            <a:chOff x="4544814" y="-220500"/>
            <a:chExt cx="103763" cy="180000"/>
          </a:xfrm>
        </p:grpSpPr>
        <p:cxnSp>
          <p:nvCxnSpPr>
            <p:cNvPr id="36" name="Shape 36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Shape 38"/>
          <p:cNvGrpSpPr/>
          <p:nvPr/>
        </p:nvGrpSpPr>
        <p:grpSpPr>
          <a:xfrm>
            <a:off x="2434209" y="-220500"/>
            <a:ext cx="103680" cy="180000"/>
            <a:chOff x="4544814" y="-220500"/>
            <a:chExt cx="103763" cy="180000"/>
          </a:xfrm>
        </p:grpSpPr>
        <p:cxnSp>
          <p:nvCxnSpPr>
            <p:cNvPr id="39" name="Shape 39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Shape 41"/>
          <p:cNvGrpSpPr/>
          <p:nvPr/>
        </p:nvGrpSpPr>
        <p:grpSpPr>
          <a:xfrm>
            <a:off x="6596504" y="-220500"/>
            <a:ext cx="103680" cy="180000"/>
            <a:chOff x="4544814" y="-220500"/>
            <a:chExt cx="103763" cy="180000"/>
          </a:xfrm>
        </p:grpSpPr>
        <p:cxnSp>
          <p:nvCxnSpPr>
            <p:cNvPr id="42" name="Shape 42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/>
          <p:nvPr/>
        </p:nvSpPr>
        <p:spPr>
          <a:xfrm>
            <a:off x="4505359" y="4876800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82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CloudFormation/latest/UserGuide/cfn-sample-templates.html" TargetMode="External"/><Relationship Id="rId4" Type="http://schemas.openxmlformats.org/officeDocument/2006/relationships/hyperlink" Target="http://aws-de-media.s3.amazonaws.com/images/_Berlin_Loft_Slides/CloudFormation%20-%20Deep%20Dive%20&amp;%20Demo%20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dirty="0" smtClean="0">
                <a:solidFill>
                  <a:srgbClr val="BC007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EC008B"/>
                </a:solidFill>
              </a:rPr>
              <a:t>// </a:t>
            </a:r>
            <a:r>
              <a:rPr lang="en" sz="1800" dirty="0">
                <a:solidFill>
                  <a:srgbClr val="FFFFFF"/>
                </a:solidFill>
              </a:rPr>
              <a:t>KLICK </a:t>
            </a:r>
            <a:r>
              <a:rPr lang="en" sz="1800" dirty="0" smtClean="0">
                <a:solidFill>
                  <a:srgbClr val="FFFFFF"/>
                </a:solidFill>
              </a:rPr>
              <a:t>HEALTH</a:t>
            </a:r>
            <a:endParaRPr lang="en" sz="18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4" name="Shape 77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 WORKSHOP ON AWS CLOUDFORMATION</a:t>
            </a:r>
            <a:endParaRPr lang="en" dirty="0"/>
          </a:p>
        </p:txBody>
      </p:sp>
      <p:sp>
        <p:nvSpPr>
          <p:cNvPr id="775" name="Shape 77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PRESENTED BY: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PATRICIA MACPHERSON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AWS CLOUDFORMATION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Template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991622"/>
            <a:ext cx="688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 Narrow"/>
                <a:cs typeface="Arial Narrow"/>
              </a:rPr>
              <a:t>AWSTemplateFormatVersion</a:t>
            </a:r>
            <a:r>
              <a:rPr lang="en-US" sz="1800" dirty="0">
                <a:latin typeface="Arial Narrow"/>
                <a:cs typeface="Arial Narrow"/>
              </a:rPr>
              <a:t>: "2010-09-09"</a:t>
            </a:r>
          </a:p>
          <a:p>
            <a:r>
              <a:rPr lang="en-US" sz="1800" dirty="0">
                <a:latin typeface="Arial Narrow"/>
                <a:cs typeface="Arial Narrow"/>
              </a:rPr>
              <a:t>Description: A sample template</a:t>
            </a:r>
          </a:p>
          <a:p>
            <a:r>
              <a:rPr lang="en-US" sz="18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parameters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Mappings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mappings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Conditions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conditions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Resources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resources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outputs</a:t>
            </a:r>
          </a:p>
        </p:txBody>
      </p:sp>
    </p:spTree>
    <p:extLst>
      <p:ext uri="{BB962C8B-B14F-4D97-AF65-F5344CB8AC3E}">
        <p14:creationId xmlns:p14="http://schemas.microsoft.com/office/powerpoint/2010/main" val="4262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3"/>
                </a:solidFill>
                <a:latin typeface="Arial Narrow"/>
                <a:cs typeface="Arial Narrow"/>
              </a:rPr>
              <a:t>Resources: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smtClean="0">
                <a:solidFill>
                  <a:srgbClr val="1A87CF"/>
                </a:solidFill>
                <a:latin typeface="Arial Narrow"/>
                <a:cs typeface="Arial Narrow"/>
              </a:rPr>
              <a:t>myEC2Instance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Type: AWS::EC2::Instance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-pair"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"ami-75g0061f"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m3.medium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0500" y="1230411"/>
            <a:ext cx="32872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Resource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Allows us to reference this resource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b="1" dirty="0" smtClean="0">
                <a:solidFill>
                  <a:schemeClr val="accent2"/>
                </a:solidFill>
              </a:rPr>
              <a:t>or other dependent resources.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For example: A </a:t>
            </a:r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b="1" dirty="0" smtClean="0">
                <a:solidFill>
                  <a:schemeClr val="accent2"/>
                </a:solidFill>
              </a:rPr>
              <a:t>cript creates a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VPC, Subnet and EC2 Instance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- EC2 Instance references a subnet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- Subnet references a VPC</a:t>
            </a:r>
          </a:p>
        </p:txBody>
      </p:sp>
    </p:spTree>
    <p:extLst>
      <p:ext uri="{BB962C8B-B14F-4D97-AF65-F5344CB8AC3E}">
        <p14:creationId xmlns:p14="http://schemas.microsoft.com/office/powerpoint/2010/main" val="3210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50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Description: "The EC2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type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to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launch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AllowedValues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small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endParaRPr lang="de-DE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dirty="0">
                <a:latin typeface="Arial Narrow"/>
                <a:cs typeface="Arial Narrow"/>
              </a:rPr>
              <a:t>                     </a:t>
            </a:r>
            <a:r>
              <a:rPr lang="de-DE" b="1" dirty="0" err="1" smtClean="0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: 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!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Ref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endParaRPr lang="en-US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0" y="1230411"/>
            <a:ext cx="352739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Parameter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Allows us to reference this parameter</a:t>
            </a:r>
          </a:p>
          <a:p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b="1" dirty="0" smtClean="0">
                <a:solidFill>
                  <a:schemeClr val="accent2"/>
                </a:solidFill>
              </a:rPr>
              <a:t>or other dependent resources.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For Example: Instance Type references</a:t>
            </a:r>
          </a:p>
          <a:p>
            <a:r>
              <a:rPr lang="en-US" b="1" dirty="0">
                <a:solidFill>
                  <a:schemeClr val="accent2"/>
                </a:solidFill>
              </a:rPr>
              <a:t>v</a:t>
            </a:r>
            <a:r>
              <a:rPr lang="en-US" b="1" dirty="0" smtClean="0">
                <a:solidFill>
                  <a:schemeClr val="accent2"/>
                </a:solidFill>
              </a:rPr>
              <a:t>alue of </a:t>
            </a:r>
            <a:r>
              <a:rPr lang="en-US" b="1" dirty="0" err="1" smtClean="0">
                <a:solidFill>
                  <a:schemeClr val="accent2"/>
                </a:solidFill>
              </a:rPr>
              <a:t>pInstanceType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409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Description: "The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 type </a:t>
            </a:r>
            <a:r>
              <a:rPr lang="de-DE" sz="1200" dirty="0" err="1">
                <a:latin typeface="Arial Narrow"/>
                <a:cs typeface="Arial Narrow"/>
              </a:rPr>
              <a:t>to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launch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</a:t>
            </a:r>
            <a:r>
              <a:rPr lang="de-DE" sz="1200" dirty="0" err="1">
                <a:latin typeface="Arial Narrow"/>
                <a:cs typeface="Arial Narrow"/>
              </a:rPr>
              <a:t>AllowedValues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"m1.small"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</a:t>
            </a:r>
            <a:r>
              <a:rPr lang="de-DE" sz="1200" dirty="0" smtClean="0">
                <a:latin typeface="Arial Narrow"/>
                <a:cs typeface="Arial Narrow"/>
              </a:rPr>
              <a:t>medium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!</a:t>
            </a:r>
            <a:r>
              <a:rPr lang="de-DE" sz="1200" dirty="0" err="1">
                <a:latin typeface="Arial Narrow"/>
                <a:cs typeface="Arial Narrow"/>
              </a:rPr>
              <a:t>Ref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b="1" dirty="0" smtClean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dirty="0"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chemeClr val="accent2"/>
                </a:solidFill>
                <a:latin typeface="Arial Narrow"/>
                <a:cs typeface="Arial Narrow"/>
              </a:rPr>
              <a:t>InstancePublicDnsName</a:t>
            </a:r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Description: "The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public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DNS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name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of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the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newly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created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EC2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Value: !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GetAtt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myEC2Instance.PublicDnsName</a:t>
            </a:r>
            <a:endParaRPr lang="en-US" b="1" dirty="0">
              <a:solidFill>
                <a:srgbClr val="0D4368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3708400"/>
            <a:ext cx="1422400" cy="49404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1" y="2397778"/>
            <a:ext cx="339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Output Parameter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Outputs allow us to return values from a script.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We can chain </a:t>
            </a:r>
            <a:r>
              <a:rPr lang="en-US" b="1" dirty="0" err="1" smtClean="0">
                <a:solidFill>
                  <a:schemeClr val="accent2"/>
                </a:solidFill>
              </a:rPr>
              <a:t>cloudformation</a:t>
            </a:r>
            <a:r>
              <a:rPr lang="en-US" b="1" dirty="0" smtClean="0">
                <a:solidFill>
                  <a:schemeClr val="accent2"/>
                </a:solidFill>
              </a:rPr>
              <a:t> scripts together so that outputs from one script can be parameters to others.</a:t>
            </a:r>
          </a:p>
        </p:txBody>
      </p:sp>
    </p:spTree>
    <p:extLst>
      <p:ext uri="{BB962C8B-B14F-4D97-AF65-F5344CB8AC3E}">
        <p14:creationId xmlns:p14="http://schemas.microsoft.com/office/powerpoint/2010/main" val="2411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en-US" sz="1200" dirty="0" smtClean="0">
                <a:latin typeface="Arial Narrow"/>
                <a:cs typeface="Arial Narrow"/>
              </a:rPr>
              <a:t>Description</a:t>
            </a:r>
            <a:r>
              <a:rPr lang="en-US" sz="1200" dirty="0">
                <a:latin typeface="Arial Narrow"/>
                <a:cs typeface="Arial Narrow"/>
              </a:rPr>
              <a:t>: "Create an EC2 instance"</a:t>
            </a:r>
          </a:p>
          <a:p>
            <a:r>
              <a:rPr lang="en-US" sz="1200" dirty="0">
                <a:latin typeface="Arial Narrow"/>
                <a:cs typeface="Arial Narrow"/>
              </a:rPr>
              <a:t>Parameters: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rgbClr val="1A87CF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Description: "Specifies if this a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QA or Prod Environment"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AllowedValues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Qa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"Prod"</a:t>
            </a:r>
          </a:p>
          <a:p>
            <a:r>
              <a:rPr lang="en-US" b="1" dirty="0">
                <a:solidFill>
                  <a:schemeClr val="accent3"/>
                </a:solidFill>
                <a:latin typeface="Arial Narrow"/>
                <a:cs typeface="Arial Narrow"/>
              </a:rPr>
              <a:t>Conditions:</a:t>
            </a:r>
            <a:r>
              <a:rPr lang="en-US" sz="1200" dirty="0">
                <a:latin typeface="Arial Narrow"/>
                <a:cs typeface="Arial Narrow"/>
              </a:rPr>
              <a:t> 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/>
                </a:solidFill>
                <a:latin typeface="Arial Narrow"/>
                <a:cs typeface="Arial Narrow"/>
              </a:rPr>
              <a:t>: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!Equals [ !Ref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"Prod" ]</a:t>
            </a:r>
          </a:p>
          <a:p>
            <a:r>
              <a:rPr lang="en-US" sz="1200" dirty="0">
                <a:latin typeface="Arial Narrow"/>
                <a:cs typeface="Arial Narrow"/>
              </a:rPr>
              <a:t>Resources: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KeyName</a:t>
            </a:r>
            <a:r>
              <a:rPr lang="en-US" sz="1200" dirty="0">
                <a:latin typeface="Arial Narrow"/>
                <a:cs typeface="Arial Narrow"/>
              </a:rPr>
              <a:t>: "my-key-pair"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ImageId</a:t>
            </a:r>
            <a:r>
              <a:rPr lang="en-US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!If [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“m3.2xlarge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”, “m3.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medium”]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345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360098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Mappings</a:t>
            </a:r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us-east-1: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"ami-6411e20d"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"ami-7a11e213"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us-west-1: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"ami-c9c7978c"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"ami-cfc7978a"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eu-west-1: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"ami-37c2f643"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"ami-31c2f645"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ap-southeast-1: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"ami-66f28c34"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"ami-60f28c32"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ap-northeast-1: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"ami-9c03a89d"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a003a8a1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3300" y="737622"/>
            <a:ext cx="5123054" cy="138499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smtClean="0">
                <a:latin typeface="Arial Narrow"/>
                <a:cs typeface="Arial Narrow"/>
              </a:rPr>
              <a:t>Resources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FindInMap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[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AWS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:Region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“,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"32"]</a:t>
            </a: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302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773228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565276" y="2540764"/>
            <a:ext cx="6346824" cy="420567"/>
          </a:xfrm>
          <a:prstGeom prst="rect">
            <a:avLst/>
          </a:prstGeom>
          <a:noFill/>
          <a:ln>
            <a:noFill/>
          </a:ln>
        </p:spPr>
        <p:txBody>
          <a:bodyPr wrap="square" lIns="68550" tIns="68550" rIns="68550" bIns="685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53E"/>
              </a:buClr>
              <a:buSzPct val="37037"/>
              <a:buFont typeface="Arial Narrow"/>
              <a:buNone/>
              <a:defRPr sz="4500" b="1" i="0" u="none" strike="noStrike" cap="none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r>
              <a:rPr lang="en-US" sz="2000" dirty="0" smtClean="0"/>
              <a:t>Download: http://</a:t>
            </a:r>
            <a:r>
              <a:rPr lang="en-US" sz="2000" dirty="0" err="1" smtClean="0"/>
              <a:t>someplace.zip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09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2862322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pVpcId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VPC"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AWS::EC2::VPC::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Subnets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Subnet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Security Groups"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List&lt;AWS::EC2::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SecurityGroup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&gt;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Key Pair"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 smtClean="0">
                <a:solidFill>
                  <a:srgbClr val="1A87CF"/>
                </a:solidFill>
                <a:latin typeface="Arial Narrow"/>
                <a:cs typeface="Arial Narrow"/>
              </a:rPr>
              <a:t>KeyName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700" y="737622"/>
            <a:ext cx="5123054" cy="1754327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pKeyPair</a:t>
            </a:r>
            <a:endParaRPr lang="de-DE" sz="1200" b="1" dirty="0">
              <a:solidFill>
                <a:schemeClr val="accent2"/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"t2.micro"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SecurityGroupIds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SubnetId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683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Deletion 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032500" cy="3416319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S3 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and</a:t>
            </a:r>
            <a:r>
              <a:rPr lang="de-DE" sz="1200" dirty="0">
                <a:latin typeface="Arial Narrow"/>
                <a:cs typeface="Arial Narrow"/>
              </a:rPr>
              <a:t> EC2 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myS3Bucket1: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 smtClean="0">
                <a:latin typeface="Arial Narrow"/>
                <a:cs typeface="Arial Narrow"/>
              </a:rPr>
              <a:t>Bucket</a:t>
            </a:r>
            <a:r>
              <a:rPr lang="de-DE" sz="1200" dirty="0" smtClean="0">
                <a:latin typeface="Arial Narrow"/>
                <a:cs typeface="Arial Narrow"/>
              </a:rPr>
              <a:t>“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 smtClean="0">
                <a:latin typeface="Arial Narrow"/>
                <a:cs typeface="Arial Narrow"/>
              </a:rPr>
              <a:t>        Properties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bucketnamesneedtobeuniquemybucket1“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myS3Bucket2: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Retain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bucketnamesneedtobeuniquemybucket2"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</a:t>
            </a:r>
            <a:r>
              <a:rPr lang="de-DE" sz="1200" dirty="0" err="1">
                <a:latin typeface="Arial Narrow"/>
                <a:cs typeface="Arial Narrow"/>
              </a:rPr>
              <a:t>myVolume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"AWS::EC2::Volume"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Snapshot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AvailabilityZone</a:t>
            </a:r>
            <a:r>
              <a:rPr lang="de-DE" sz="1200" dirty="0">
                <a:latin typeface="Arial Narrow"/>
                <a:cs typeface="Arial Narrow"/>
              </a:rPr>
              <a:t>: "us-east-2a"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Size: "100"</a:t>
            </a:r>
          </a:p>
        </p:txBody>
      </p:sp>
    </p:spTree>
    <p:extLst>
      <p:ext uri="{BB962C8B-B14F-4D97-AF65-F5344CB8AC3E}">
        <p14:creationId xmlns:p14="http://schemas.microsoft.com/office/powerpoint/2010/main" val="18844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Organize by Layers and Environments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9700" y="1457979"/>
            <a:ext cx="8102600" cy="548621"/>
            <a:chOff x="139700" y="1457979"/>
            <a:chExt cx="8102600" cy="548621"/>
          </a:xfrm>
        </p:grpSpPr>
        <p:sp>
          <p:nvSpPr>
            <p:cNvPr id="29" name="Rectangle 28"/>
            <p:cNvSpPr/>
            <p:nvPr/>
          </p:nvSpPr>
          <p:spPr>
            <a:xfrm>
              <a:off x="139700" y="154762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accent3"/>
                  </a:solidFill>
                  <a:latin typeface="Arial Narrow"/>
                  <a:cs typeface="Arial Narrow"/>
                </a:rPr>
                <a:t>FRONTEND SERVICES</a:t>
              </a:r>
              <a:endParaRPr lang="en-US" sz="1800" b="1" dirty="0">
                <a:solidFill>
                  <a:schemeClr val="accent3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79275" y="1457979"/>
              <a:ext cx="5663025" cy="548621"/>
              <a:chOff x="2579275" y="1457979"/>
              <a:chExt cx="3491325" cy="54862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 smtClean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E-Commerce </a:t>
                </a:r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Website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9700" y="2110967"/>
            <a:ext cx="8102600" cy="730575"/>
            <a:chOff x="139700" y="2110967"/>
            <a:chExt cx="8102600" cy="730575"/>
          </a:xfrm>
        </p:grpSpPr>
        <p:grpSp>
          <p:nvGrpSpPr>
            <p:cNvPr id="34" name="Group 33"/>
            <p:cNvGrpSpPr/>
            <p:nvPr/>
          </p:nvGrpSpPr>
          <p:grpSpPr>
            <a:xfrm>
              <a:off x="2579275" y="2110967"/>
              <a:ext cx="5663025" cy="730575"/>
              <a:chOff x="2579275" y="1457979"/>
              <a:chExt cx="3491325" cy="7305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79275" y="1542223"/>
                <a:ext cx="3491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Search, Payment Gateway, Reviews,  Recommendations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9700" y="229158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BACKEND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700" y="2768109"/>
            <a:ext cx="8102600" cy="548621"/>
            <a:chOff x="139700" y="2768109"/>
            <a:chExt cx="8102600" cy="54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2579275" y="2768109"/>
              <a:ext cx="5663025" cy="548621"/>
              <a:chOff x="2579275" y="1457979"/>
              <a:chExt cx="3491325" cy="548621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Common Monitoring tools, Queues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9700" y="285775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SHARED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700" y="3427087"/>
            <a:ext cx="8102600" cy="548621"/>
            <a:chOff x="139700" y="3427087"/>
            <a:chExt cx="8102600" cy="548621"/>
          </a:xfrm>
        </p:grpSpPr>
        <p:grpSp>
          <p:nvGrpSpPr>
            <p:cNvPr id="61" name="Group 60"/>
            <p:cNvGrpSpPr/>
            <p:nvPr/>
          </p:nvGrpSpPr>
          <p:grpSpPr>
            <a:xfrm>
              <a:off x="2579275" y="3427087"/>
              <a:ext cx="5663025" cy="548621"/>
              <a:chOff x="2579275" y="1457979"/>
              <a:chExt cx="3491325" cy="54862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VPCs, Subnets, VPNs, NATs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139700" y="3516731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BASE NETWORK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0" y="4074084"/>
            <a:ext cx="8102600" cy="548621"/>
            <a:chOff x="139700" y="4074084"/>
            <a:chExt cx="8102600" cy="548621"/>
          </a:xfrm>
        </p:grpSpPr>
        <p:grpSp>
          <p:nvGrpSpPr>
            <p:cNvPr id="64" name="Group 63"/>
            <p:cNvGrpSpPr/>
            <p:nvPr/>
          </p:nvGrpSpPr>
          <p:grpSpPr>
            <a:xfrm>
              <a:off x="2579275" y="4074084"/>
              <a:ext cx="5663025" cy="548621"/>
              <a:chOff x="2579275" y="1457979"/>
              <a:chExt cx="3491325" cy="548621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IAM Users, Groups, Roles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139700" y="416372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IDENTITY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9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Managing </a:t>
            </a:r>
            <a:r>
              <a:rPr lang="en-US" dirty="0"/>
              <a:t>c</a:t>
            </a:r>
            <a:r>
              <a:rPr lang="en-US" dirty="0" smtClean="0"/>
              <a:t>omplex </a:t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resources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Template Resource Types</a:t>
              </a:r>
            </a:p>
            <a:p>
              <a:pPr lvl="2">
                <a:buNone/>
              </a:pPr>
              <a:r>
                <a:rPr lang="en-US" sz="1400" dirty="0" smtClean="0">
                  <a:hlinkClick r:id="rId2"/>
                </a:rPr>
                <a:t>http</a:t>
              </a:r>
              <a:r>
                <a:rPr lang="en-US" sz="1400" dirty="0">
                  <a:hlinkClick r:id="rId2"/>
                </a:rPr>
                <a:t>://</a:t>
              </a:r>
              <a:r>
                <a:rPr lang="en-US" sz="1400" dirty="0" err="1">
                  <a:hlinkClick r:id="rId2"/>
                </a:rPr>
                <a:t>docs.aws.amazon.com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AWSCloudFormation</a:t>
              </a:r>
              <a:r>
                <a:rPr lang="en-US" sz="1400" dirty="0">
                  <a:hlinkClick r:id="rId2"/>
                </a:rPr>
                <a:t>/latest/</a:t>
              </a:r>
              <a:r>
                <a:rPr lang="en-US" sz="1400" dirty="0" err="1">
                  <a:hlinkClick r:id="rId2"/>
                </a:rPr>
                <a:t>UserGuide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</a:t>
              </a:r>
              <a:r>
                <a:rPr lang="en-US" sz="1400" dirty="0">
                  <a:hlinkClick r:id="rId2"/>
                </a:rPr>
                <a:t>-template-resource-type-</a:t>
              </a:r>
              <a:r>
                <a:rPr lang="en-US" sz="1400" dirty="0" err="1">
                  <a:hlinkClick r:id="rId2"/>
                </a:rPr>
                <a:t>ref.html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Sample Templates</a:t>
              </a:r>
            </a:p>
            <a:p>
              <a:pPr lvl="2">
                <a:buNone/>
              </a:pPr>
              <a:r>
                <a:rPr lang="en-US" sz="1400" dirty="0" smtClean="0">
                  <a:hlinkClick r:id="rId3"/>
                </a:rPr>
                <a:t>http://docs.aws.amazon.com/AWSCloudFormation/latest/UserGuide/cfn-sample-templates.html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74268" y="3347802"/>
            <a:ext cx="5379386" cy="298605"/>
            <a:chOff x="2532605" y="3975044"/>
            <a:chExt cx="5379386" cy="298605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4986132" cy="29860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err="1" smtClean="0"/>
                <a:t>Cloudformation</a:t>
              </a:r>
              <a:r>
                <a:rPr lang="en-US" b="1" dirty="0" smtClean="0"/>
                <a:t> Workshop</a:t>
              </a:r>
            </a:p>
            <a:p>
              <a:pPr lvl="2">
                <a:buNone/>
              </a:pPr>
              <a:r>
                <a:rPr lang="en-US" sz="1400" dirty="0">
                  <a:hlinkClick r:id="rId4"/>
                </a:rPr>
                <a:t>http://aws-de-media.s3.amazonaws.com/images/_</a:t>
              </a:r>
              <a:r>
                <a:rPr lang="en-US" sz="1400" dirty="0" err="1">
                  <a:hlinkClick r:id="rId4"/>
                </a:rPr>
                <a:t>Berlin_Loft_Slides</a:t>
              </a:r>
              <a:r>
                <a:rPr lang="en-US" sz="1400" dirty="0">
                  <a:hlinkClick r:id="rId4"/>
                </a:rPr>
                <a:t>/CloudFormation%20-%20Deep%20Dive%20%26%20Demo%20v1.pdf</a:t>
              </a:r>
              <a:endParaRPr lang="en-US" sz="1400" dirty="0"/>
            </a:p>
            <a:p>
              <a:pPr lvl="2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>
              <a:buNone/>
            </a:pPr>
            <a:r>
              <a:rPr lang="en" dirty="0"/>
              <a:t>PRESENTED BY: </a:t>
            </a:r>
          </a:p>
          <a:p>
            <a:pPr lvl="0">
              <a:buNone/>
            </a:pPr>
            <a:r>
              <a:rPr lang="en" dirty="0"/>
              <a:t>PATRICIA MACPHERSON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100530" y="1082628"/>
            <a:ext cx="4942940" cy="1176881"/>
            <a:chOff x="1009268" y="1082628"/>
            <a:chExt cx="4942940" cy="1176881"/>
          </a:xfrm>
        </p:grpSpPr>
        <p:grpSp>
          <p:nvGrpSpPr>
            <p:cNvPr id="56" name="Group 55"/>
            <p:cNvGrpSpPr/>
            <p:nvPr/>
          </p:nvGrpSpPr>
          <p:grpSpPr>
            <a:xfrm>
              <a:off x="2127174" y="1117955"/>
              <a:ext cx="731520" cy="1106227"/>
              <a:chOff x="439154" y="1082628"/>
              <a:chExt cx="731520" cy="1106227"/>
            </a:xfrm>
          </p:grpSpPr>
          <p:pic>
            <p:nvPicPr>
              <p:cNvPr id="19" name="Picture 18" descr="EC2-Instance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54" y="108262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90789" y="1881078"/>
                <a:ext cx="6282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EC2 Instances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09268" y="1082628"/>
              <a:ext cx="952498" cy="1176881"/>
              <a:chOff x="6849825" y="2515426"/>
              <a:chExt cx="952498" cy="1176881"/>
            </a:xfrm>
          </p:grpSpPr>
          <p:pic>
            <p:nvPicPr>
              <p:cNvPr id="25" name="Picture 24" descr="I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697" y="251542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849825" y="3384530"/>
                <a:ext cx="95249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IAM, Roles and Policies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094801" y="1343851"/>
              <a:ext cx="1555750" cy="654435"/>
              <a:chOff x="1406781" y="1234569"/>
              <a:chExt cx="1555750" cy="654435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1665074" y="1234569"/>
                <a:ext cx="1066800" cy="654435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F000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406781" y="1646117"/>
                <a:ext cx="1555750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6F2927"/>
                    </a:solidFill>
                    <a:latin typeface="Helvetica Neue"/>
                    <a:ea typeface="Verdana" pitchFamily="34" charset="0"/>
                    <a:cs typeface="Helvetica Neue"/>
                  </a:rPr>
                  <a:t>security group</a:t>
                </a:r>
                <a:endParaRPr lang="en-US" sz="900" b="1" dirty="0">
                  <a:solidFill>
                    <a:srgbClr val="6F2927"/>
                  </a:solidFill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43335" y="1262379"/>
              <a:ext cx="1108873" cy="817379"/>
              <a:chOff x="4088395" y="2356077"/>
              <a:chExt cx="1108873" cy="81737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088395" y="2518469"/>
                <a:ext cx="1108873" cy="654987"/>
                <a:chOff x="4629148" y="2824164"/>
                <a:chExt cx="1752599" cy="173355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629148" y="2824164"/>
                  <a:ext cx="1752599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63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4721225" y="3967162"/>
                  <a:ext cx="1555750" cy="231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dirty="0">
                      <a:latin typeface="Helvetica Neue"/>
                      <a:ea typeface="Verdana" pitchFamily="34" charset="0"/>
                      <a:cs typeface="Helvetica Neue"/>
                    </a:rPr>
                    <a:t>VPC </a:t>
                  </a:r>
                  <a:r>
                    <a:rPr lang="en-US" sz="900" dirty="0" smtClean="0">
                      <a:latin typeface="Helvetica Neue"/>
                      <a:ea typeface="Verdana" pitchFamily="34" charset="0"/>
                      <a:cs typeface="Helvetica Neue"/>
                    </a:rPr>
                    <a:t>subnet</a:t>
                  </a:r>
                  <a:endParaRPr lang="en-US" sz="900" dirty="0">
                    <a:latin typeface="Helvetica Neue"/>
                    <a:ea typeface="Verdana" pitchFamily="34" charset="0"/>
                    <a:cs typeface="Helvetica Neue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782" y="2356077"/>
                <a:ext cx="215900" cy="2413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378348" y="2431716"/>
            <a:ext cx="8387304" cy="1217840"/>
            <a:chOff x="279050" y="2431716"/>
            <a:chExt cx="8387304" cy="1217840"/>
          </a:xfrm>
        </p:grpSpPr>
        <p:grpSp>
          <p:nvGrpSpPr>
            <p:cNvPr id="55" name="Group 54"/>
            <p:cNvGrpSpPr/>
            <p:nvPr/>
          </p:nvGrpSpPr>
          <p:grpSpPr>
            <a:xfrm>
              <a:off x="279050" y="2508661"/>
              <a:ext cx="823550" cy="1063951"/>
              <a:chOff x="279050" y="2530589"/>
              <a:chExt cx="823550" cy="1063951"/>
            </a:xfrm>
          </p:grpSpPr>
          <p:pic>
            <p:nvPicPr>
              <p:cNvPr id="9" name="Picture 8" descr="VP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64" y="253058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9050" y="3440652"/>
                <a:ext cx="82355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VPC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127174" y="2431716"/>
              <a:ext cx="731520" cy="1217840"/>
              <a:chOff x="2127174" y="2497801"/>
              <a:chExt cx="731520" cy="1217840"/>
            </a:xfrm>
          </p:grpSpPr>
          <p:pic>
            <p:nvPicPr>
              <p:cNvPr id="13" name="Picture 12" descr="VPC-Internet-Gatewa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174" y="249780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198474" y="3407864"/>
                <a:ext cx="5889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Internet gateway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065791" y="2434086"/>
              <a:ext cx="732373" cy="1213101"/>
              <a:chOff x="3065791" y="2390285"/>
              <a:chExt cx="732373" cy="1213101"/>
            </a:xfrm>
          </p:grpSpPr>
          <p:pic>
            <p:nvPicPr>
              <p:cNvPr id="15" name="Picture 14" descr="VPN-Connecti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217" y="239028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065791" y="3295609"/>
                <a:ext cx="7323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VPN connection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709752" y="2469636"/>
              <a:ext cx="988785" cy="1142000"/>
              <a:chOff x="3709752" y="3566024"/>
              <a:chExt cx="988785" cy="11420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833859" y="4554136"/>
                <a:ext cx="7323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VPC peering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18" name="Picture 17" descr="Compute &amp; Networking_VPC Peering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752" y="3566024"/>
                <a:ext cx="988785" cy="98878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939672" y="2530440"/>
              <a:ext cx="732488" cy="1020392"/>
              <a:chOff x="5110660" y="1103145"/>
              <a:chExt cx="732488" cy="1020392"/>
            </a:xfrm>
          </p:grpSpPr>
          <p:pic>
            <p:nvPicPr>
              <p:cNvPr id="21" name="Picture 20" descr="S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0660" y="110314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22552" y="1969649"/>
                <a:ext cx="7205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S3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918445" y="2521444"/>
              <a:ext cx="789264" cy="1038385"/>
              <a:chOff x="6297157" y="1901017"/>
              <a:chExt cx="789264" cy="1038385"/>
            </a:xfrm>
          </p:grpSpPr>
          <p:pic>
            <p:nvPicPr>
              <p:cNvPr id="23" name="Picture 22" descr="Amazon-Elastic-Block-Storag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29" y="1901017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4" name="TextBox 103"/>
              <p:cNvSpPr txBox="1">
                <a:spLocks noChangeArrowheads="1"/>
              </p:cNvSpPr>
              <p:nvPr/>
            </p:nvSpPr>
            <p:spPr bwMode="auto">
              <a:xfrm>
                <a:off x="6297157" y="2785514"/>
                <a:ext cx="789264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Amazon EBS</a:t>
                </a:r>
                <a:endParaRPr lang="en-US" sz="1000" dirty="0"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70573" y="2517385"/>
              <a:ext cx="789002" cy="1046503"/>
              <a:chOff x="1270573" y="2541929"/>
              <a:chExt cx="789002" cy="1046503"/>
            </a:xfrm>
          </p:grpSpPr>
          <p:pic>
            <p:nvPicPr>
              <p:cNvPr id="36" name="Picture 35" descr="Route-Tabl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314" y="254192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270573" y="3434544"/>
                <a:ext cx="78900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R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oute </a:t>
                </a:r>
                <a:r>
                  <a:rPr lang="en-US" sz="1000" dirty="0">
                    <a:latin typeface="Helvetica Neue"/>
                    <a:cs typeface="Helvetica Neue"/>
                  </a:rPr>
                  <a:t>T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able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18358" y="2440440"/>
              <a:ext cx="947738" cy="1200392"/>
              <a:chOff x="5486400" y="2929808"/>
              <a:chExt cx="947738" cy="1200392"/>
            </a:xfrm>
          </p:grpSpPr>
          <p:pic>
            <p:nvPicPr>
              <p:cNvPr id="38" name="Picture 37" descr="Amazon-Elastic-Load-Balacing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509" y="2929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>
                <a:spLocks noChangeArrowheads="1"/>
              </p:cNvSpPr>
              <p:nvPr/>
            </p:nvSpPr>
            <p:spPr bwMode="auto">
              <a:xfrm>
                <a:off x="5486400" y="3822423"/>
                <a:ext cx="94773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ea typeface="Verdana" pitchFamily="34" charset="0"/>
                    <a:cs typeface="Helvetica Neue"/>
                  </a:rPr>
                  <a:t>Elastic Load</a:t>
                </a:r>
              </a:p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Balancing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707709" y="2442012"/>
              <a:ext cx="958645" cy="1197249"/>
              <a:chOff x="7274805" y="1416846"/>
              <a:chExt cx="958645" cy="1197249"/>
            </a:xfrm>
          </p:grpSpPr>
          <p:pic>
            <p:nvPicPr>
              <p:cNvPr id="40" name="Picture 39" descr="data-enc-key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2181" y="1416846"/>
                <a:ext cx="540772" cy="70669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274805" y="2306318"/>
                <a:ext cx="9586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KMS Data 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E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ncryption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662914" y="3649556"/>
            <a:ext cx="5818173" cy="1011719"/>
            <a:chOff x="1643447" y="3649556"/>
            <a:chExt cx="5818173" cy="1011719"/>
          </a:xfrm>
        </p:grpSpPr>
        <p:grpSp>
          <p:nvGrpSpPr>
            <p:cNvPr id="65" name="Group 64"/>
            <p:cNvGrpSpPr/>
            <p:nvPr/>
          </p:nvGrpSpPr>
          <p:grpSpPr>
            <a:xfrm>
              <a:off x="1643447" y="3649556"/>
              <a:ext cx="967454" cy="1011719"/>
              <a:chOff x="5115773" y="4400150"/>
              <a:chExt cx="967454" cy="10117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115773" y="5257981"/>
                <a:ext cx="96745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AWS OpsWorks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5" name="Picture 44" descr="OpsWorks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019" y="4400150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662749" y="3661511"/>
              <a:ext cx="798871" cy="987809"/>
              <a:chOff x="10135075" y="4424060"/>
              <a:chExt cx="798871" cy="9878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171948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a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pps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8" name="Picture 47" descr="Deployment &amp; Management_OpsWorks Apps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5075" y="4424060"/>
                <a:ext cx="798871" cy="798871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906827" y="3667656"/>
              <a:ext cx="827549" cy="975518"/>
              <a:chOff x="6379153" y="4436351"/>
              <a:chExt cx="827549" cy="97551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6866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s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tack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9" name="Picture 48" descr="Deployment &amp; Management_OpsWorks Stack.eps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153" y="4436351"/>
                <a:ext cx="827549" cy="827549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414872" y="3673802"/>
              <a:ext cx="815258" cy="963227"/>
              <a:chOff x="8887198" y="4448642"/>
              <a:chExt cx="815258" cy="96322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906969" y="5257981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i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0" name="Picture 49" descr="Deployment &amp; Management_OpsWorks Instances.eps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7198" y="4448642"/>
                <a:ext cx="815258" cy="815258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4166995" y="3669705"/>
              <a:ext cx="815258" cy="971420"/>
              <a:chOff x="7639321" y="4432255"/>
              <a:chExt cx="815258" cy="9714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92726" y="5249787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l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ayers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1" name="Picture 50" descr="Deployment &amp; Management_OpsWorks Layers.eps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9321" y="4432255"/>
                <a:ext cx="815258" cy="8152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92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Console?</a:t>
            </a:r>
            <a:endParaRPr lang="en-US" dirty="0"/>
          </a:p>
        </p:txBody>
      </p:sp>
      <p:pic>
        <p:nvPicPr>
          <p:cNvPr id="3" name="Picture 2" descr="Screen Shot 2017-09-16 at 1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14" y="901700"/>
            <a:ext cx="3966140" cy="2743200"/>
          </a:xfrm>
          <a:prstGeom prst="rect">
            <a:avLst/>
          </a:prstGeom>
        </p:spPr>
      </p:pic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200" y="3762000"/>
            <a:ext cx="2263784" cy="527935"/>
            <a:chOff x="2534041" y="3944919"/>
            <a:chExt cx="2263784" cy="527935"/>
          </a:xfrm>
        </p:grpSpPr>
        <p:sp>
          <p:nvSpPr>
            <p:cNvPr id="70" name="Multiply 69"/>
            <p:cNvSpPr/>
            <p:nvPr/>
          </p:nvSpPr>
          <p:spPr>
            <a:xfrm>
              <a:off x="2534041" y="3944919"/>
              <a:ext cx="379730" cy="381793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Time Consuming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71764" y="4154400"/>
            <a:ext cx="2265220" cy="529057"/>
            <a:chOff x="2532605" y="3943797"/>
            <a:chExt cx="2265220" cy="529057"/>
          </a:xfrm>
        </p:grpSpPr>
        <p:sp>
          <p:nvSpPr>
            <p:cNvPr id="76" name="Multiply 75"/>
            <p:cNvSpPr/>
            <p:nvPr/>
          </p:nvSpPr>
          <p:spPr>
            <a:xfrm>
              <a:off x="2532605" y="3943797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Error Prone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449421" y="3812400"/>
            <a:ext cx="2265220" cy="527235"/>
            <a:chOff x="2532605" y="3945619"/>
            <a:chExt cx="2265220" cy="527235"/>
          </a:xfrm>
        </p:grpSpPr>
        <p:sp>
          <p:nvSpPr>
            <p:cNvPr id="79" name="Multiply 78"/>
            <p:cNvSpPr/>
            <p:nvPr/>
          </p:nvSpPr>
          <p:spPr>
            <a:xfrm>
              <a:off x="2532605" y="3945619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(easily) auditable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449421" y="4212000"/>
            <a:ext cx="2265220" cy="528940"/>
            <a:chOff x="2532605" y="3943914"/>
            <a:chExt cx="2265220" cy="528940"/>
          </a:xfrm>
        </p:grpSpPr>
        <p:sp>
          <p:nvSpPr>
            <p:cNvPr id="82" name="Multiply 81"/>
            <p:cNvSpPr/>
            <p:nvPr/>
          </p:nvSpPr>
          <p:spPr>
            <a:xfrm>
              <a:off x="2532605" y="3943914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3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repeatable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1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Scripts?</a:t>
            </a:r>
            <a:endParaRPr lang="en-US" dirty="0"/>
          </a:p>
        </p:txBody>
      </p:sp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65564" y="3665124"/>
            <a:ext cx="3762236" cy="497811"/>
            <a:chOff x="2532605" y="3975043"/>
            <a:chExt cx="3762236" cy="497811"/>
          </a:xfrm>
        </p:grpSpPr>
        <p:sp>
          <p:nvSpPr>
            <p:cNvPr id="70" name="Oval 6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33689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What happens if an API call fails?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765564" y="4058646"/>
            <a:ext cx="3584436" cy="497811"/>
            <a:chOff x="2532605" y="3975043"/>
            <a:chExt cx="3584436" cy="497811"/>
          </a:xfrm>
        </p:grpSpPr>
        <p:sp>
          <p:nvSpPr>
            <p:cNvPr id="76" name="Oval 7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31911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can I update my environment?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65564" y="4429789"/>
            <a:ext cx="2265220" cy="497811"/>
            <a:chOff x="2532605" y="3975043"/>
            <a:chExt cx="2265220" cy="497811"/>
          </a:xfrm>
        </p:grpSpPr>
        <p:sp>
          <p:nvSpPr>
            <p:cNvPr id="79" name="Oval 7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do I roll back?</a:t>
              </a:r>
              <a:endParaRPr lang="en-US" dirty="0"/>
            </a:p>
          </p:txBody>
        </p:sp>
      </p:grpSp>
      <p:pic>
        <p:nvPicPr>
          <p:cNvPr id="2" name="Picture 1" descr="Screen Shot 2017-09-16 at 11.4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4806"/>
            <a:ext cx="3657600" cy="2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AWS Application Management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042" y="1303428"/>
            <a:ext cx="1846846" cy="2412091"/>
            <a:chOff x="392483" y="1303428"/>
            <a:chExt cx="1846846" cy="2412091"/>
          </a:xfrm>
        </p:grpSpPr>
        <p:pic>
          <p:nvPicPr>
            <p:cNvPr id="77" name="Picture 76" descr="Elastic-Beanstal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20" y="1303428"/>
              <a:ext cx="1846172" cy="1846172"/>
            </a:xfrm>
            <a:prstGeom prst="rect">
              <a:avLst/>
            </a:prstGeom>
          </p:spPr>
        </p:pic>
        <p:sp>
          <p:nvSpPr>
            <p:cNvPr id="79" name="Content Placeholder 5"/>
            <p:cNvSpPr txBox="1">
              <a:spLocks/>
            </p:cNvSpPr>
            <p:nvPr/>
          </p:nvSpPr>
          <p:spPr>
            <a:xfrm>
              <a:off x="392483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Elastic beanstalk</a:t>
              </a:r>
              <a:endParaRPr lang="en-US" sz="1600" b="1" dirty="0" smtClean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5770" y="1303428"/>
            <a:ext cx="1846846" cy="2412091"/>
            <a:chOff x="3164029" y="1303428"/>
            <a:chExt cx="1846846" cy="2412091"/>
          </a:xfrm>
        </p:grpSpPr>
        <p:pic>
          <p:nvPicPr>
            <p:cNvPr id="74" name="Picture 73" descr="OpsWor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66" y="1303428"/>
              <a:ext cx="1846172" cy="1846172"/>
            </a:xfrm>
            <a:prstGeom prst="rect">
              <a:avLst/>
            </a:prstGeom>
          </p:spPr>
        </p:pic>
        <p:sp>
          <p:nvSpPr>
            <p:cNvPr id="80" name="Content Placeholder 5"/>
            <p:cNvSpPr txBox="1">
              <a:spLocks/>
            </p:cNvSpPr>
            <p:nvPr/>
          </p:nvSpPr>
          <p:spPr>
            <a:xfrm>
              <a:off x="3164029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OPSWORKS</a:t>
              </a:r>
              <a:endParaRPr lang="en-US" sz="1600" b="1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6499" y="1303428"/>
            <a:ext cx="2252460" cy="2412091"/>
            <a:chOff x="5773940" y="1303428"/>
            <a:chExt cx="2252460" cy="2412091"/>
          </a:xfrm>
        </p:grpSpPr>
        <p:pic>
          <p:nvPicPr>
            <p:cNvPr id="75" name="Picture 74" descr="CloudForm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140" y="1303428"/>
              <a:ext cx="1846060" cy="1846060"/>
            </a:xfrm>
            <a:prstGeom prst="rect">
              <a:avLst/>
            </a:prstGeom>
          </p:spPr>
        </p:pic>
        <p:sp>
          <p:nvSpPr>
            <p:cNvPr id="81" name="Content Placeholder 5"/>
            <p:cNvSpPr txBox="1">
              <a:spLocks/>
            </p:cNvSpPr>
            <p:nvPr/>
          </p:nvSpPr>
          <p:spPr>
            <a:xfrm>
              <a:off x="5773940" y="3331344"/>
              <a:ext cx="2252460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</a:t>
              </a:r>
              <a:r>
                <a:rPr lang="en-US" sz="1600" b="1" dirty="0" err="1" smtClean="0"/>
                <a:t>cloudformation</a:t>
              </a:r>
              <a:endParaRPr lang="en-US" sz="1600" b="1" dirty="0" smtClean="0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641938" y="3951056"/>
            <a:ext cx="7860125" cy="0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>
            <a:spLocks noChangeAspect="1"/>
          </p:cNvSpPr>
          <p:nvPr/>
        </p:nvSpPr>
        <p:spPr>
          <a:xfrm>
            <a:off x="587591" y="3896709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447716" y="3895874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5379" y="4004567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CONVENIENCE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115" y="4034869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CONTROL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10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Benefits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Define &amp; manage your infrastructure as code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86968" y="1449980"/>
            <a:ext cx="4083988" cy="497811"/>
            <a:chOff x="2532605" y="3975043"/>
            <a:chExt cx="4083988" cy="497811"/>
          </a:xfrm>
        </p:grpSpPr>
        <p:sp>
          <p:nvSpPr>
            <p:cNvPr id="43" name="Oval 42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4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Declarative approach with managed infrastructure dependencies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Self documenting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86968" y="2648793"/>
            <a:ext cx="4083988" cy="497811"/>
            <a:chOff x="2532605" y="3975043"/>
            <a:chExt cx="4083988" cy="497811"/>
          </a:xfrm>
        </p:grpSpPr>
        <p:sp>
          <p:nvSpPr>
            <p:cNvPr id="49" name="Oval 4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0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Intelligent updating of resources and automated rollback capabilities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86968" y="3347802"/>
            <a:ext cx="3762236" cy="298606"/>
            <a:chOff x="2532605" y="3975044"/>
            <a:chExt cx="3762236" cy="298606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AWS API interactions taken care for you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86968" y="3847606"/>
            <a:ext cx="3762236" cy="298606"/>
            <a:chOff x="2532605" y="3975044"/>
            <a:chExt cx="3762236" cy="298606"/>
          </a:xfrm>
        </p:grpSpPr>
        <p:sp>
          <p:nvSpPr>
            <p:cNvPr id="55" name="Oval 54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Reproducibility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86968" y="4347412"/>
            <a:ext cx="3762236" cy="298606"/>
            <a:chOff x="2532605" y="3975044"/>
            <a:chExt cx="3762236" cy="298606"/>
          </a:xfrm>
        </p:grpSpPr>
        <p:sp>
          <p:nvSpPr>
            <p:cNvPr id="58" name="Oval 57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Versioning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3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 err="1" smtClean="0"/>
              <a:t>Cloudformation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Template Anatomy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3C3C3C"/>
      </a:hlink>
      <a:folHlink>
        <a:srgbClr val="3C3C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36082</TotalTime>
  <Words>1343</Words>
  <Application>Microsoft Macintosh PowerPoint</Application>
  <PresentationFormat>On-screen Show (16:9)</PresentationFormat>
  <Paragraphs>255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AWS CLOUDFORMATION</vt:lpstr>
      <vt:lpstr>Managing complex  Cloud Architectures</vt:lpstr>
      <vt:lpstr>Cloud Architecture Components</vt:lpstr>
      <vt:lpstr>Manage via Console?</vt:lpstr>
      <vt:lpstr>Manage via Scripts?</vt:lpstr>
      <vt:lpstr>AWS Application Management Services</vt:lpstr>
      <vt:lpstr>AWS Application Management Services</vt:lpstr>
      <vt:lpstr>Why use Cloudformation?</vt:lpstr>
      <vt:lpstr>Cloudformation  Template Anatomy</vt:lpstr>
      <vt:lpstr>Template Structure</vt:lpstr>
      <vt:lpstr>Resources</vt:lpstr>
      <vt:lpstr>Parameters</vt:lpstr>
      <vt:lpstr>Outputs</vt:lpstr>
      <vt:lpstr>Conditions</vt:lpstr>
      <vt:lpstr>Mappings</vt:lpstr>
      <vt:lpstr>DEMO</vt:lpstr>
      <vt:lpstr>Parameter Types</vt:lpstr>
      <vt:lpstr>Deletion Policies</vt:lpstr>
      <vt:lpstr>Organize by Layers and Environments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OPSWORKS</dc:title>
  <cp:lastModifiedBy>Patricia MacPherson</cp:lastModifiedBy>
  <cp:revision>401</cp:revision>
  <dcterms:modified xsi:type="dcterms:W3CDTF">2017-09-18T01:29:25Z</dcterms:modified>
</cp:coreProperties>
</file>